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ED62C-1187-49D7-AF95-C2520D562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72C576B-22EB-42C0-8C0A-FFD7B7953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BDC6FB-CEBF-4C14-AA05-BFCEE063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A8A5-CFBE-4A0E-A6F8-D041180F754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E2215B-81D6-4F08-A55E-BA75F783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D2E5E8-C657-4C1B-B256-83B8A127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233-0C68-4C72-9AD2-27E6C5DF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7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9B8C07-489E-48CD-97BE-5B229B59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558EB1-98B4-4612-99BB-D5C853DAD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F4D74F-3F12-4EA3-8077-B46048C4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A8A5-CFBE-4A0E-A6F8-D041180F754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1FABA2-79C0-4F20-9036-BEB617B7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11BF71-4544-4E11-B490-6A90240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233-0C68-4C72-9AD2-27E6C5DF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2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AF25349-7E8D-4F87-AB43-A780CC681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4CEBA0-6176-4CC7-9351-008CAB111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6B7751-2405-4034-A531-E5277C11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A8A5-CFBE-4A0E-A6F8-D041180F754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EC087A-46E9-4ED2-8BE6-0B81157F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948900-FE57-4D30-A0E3-6413506A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233-0C68-4C72-9AD2-27E6C5DF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6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4"/>
            <a:ext cx="6757868" cy="246221"/>
          </a:xfrm>
        </p:spPr>
        <p:txBody>
          <a:bodyPr lIns="0" tIns="0" rIns="0" bIns="0"/>
          <a:lstStyle>
            <a:lvl1pPr>
              <a:defRPr sz="16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88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4"/>
            <a:ext cx="6757868" cy="246221"/>
          </a:xfrm>
        </p:spPr>
        <p:txBody>
          <a:bodyPr lIns="0" tIns="0" rIns="0" bIns="0"/>
          <a:lstStyle>
            <a:lvl1pPr>
              <a:defRPr sz="16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0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4"/>
            <a:ext cx="6757868" cy="246221"/>
          </a:xfrm>
        </p:spPr>
        <p:txBody>
          <a:bodyPr lIns="0" tIns="0" rIns="0" bIns="0"/>
          <a:lstStyle>
            <a:lvl1pPr>
              <a:defRPr sz="16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2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9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FDAC67-ABE1-40B2-94DC-F7B8FCA9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2D37AE-B3D8-4F51-99B6-228B2EC15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169C58-3CB6-4CA9-AA79-18753EDC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A8A5-CFBE-4A0E-A6F8-D041180F754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928112-F4B5-458E-8F53-E591C2E1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909EA9-31ED-4F6A-BAD3-0084B34F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233-0C68-4C72-9AD2-27E6C5DF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5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D9F032-FB89-4471-8293-CEBFB0D3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9766D4-F242-402F-A18D-96113C386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7F19EB-81BC-4207-9A95-E1CB3DA9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A8A5-CFBE-4A0E-A6F8-D041180F754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4707A1-FC59-40BB-B94D-22A3F8B5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077CEE-0A2B-448F-9D3F-FCE39391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233-0C68-4C72-9AD2-27E6C5DF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9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C2B588-CE84-49E6-B56B-1984F192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844FAD-57E8-4A9A-8416-6606FB17A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B2D2CCE-33E8-47B6-9C2E-CD1187A5D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B9E412-B9D9-49C6-8387-27B6791D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A8A5-CFBE-4A0E-A6F8-D041180F754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992C41B-CF21-4599-83C8-C0DCC041D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58BA35E-7F9D-4914-8A3A-5A71FF20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233-0C68-4C72-9AD2-27E6C5DF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6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8D50DE-7140-489F-B2D2-6095374F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230F23-C583-47F7-BC04-FCBE5479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B5CD8A-69AC-4E09-A03A-849A076EE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22698D6-B5F2-4C21-9541-8BA1A61F0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4BC05B-28AD-4D4B-882A-9C7E4B078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9148EA-9C16-45E0-80A8-F9BE9FE8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A8A5-CFBE-4A0E-A6F8-D041180F754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A57BA7-8B8B-47F9-9F40-DA319419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20270E8-D23E-403B-8DB2-E6F8B7EA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233-0C68-4C72-9AD2-27E6C5DF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2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2632F0-7B2A-4DED-A1BA-516A8905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DCA96AA-E69C-4068-A363-E6DB6233D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A8A5-CFBE-4A0E-A6F8-D041180F754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3B2982D-5EEB-46F4-AD00-760644AE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BC4075-B5F6-4D77-AE6D-4D933B3E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233-0C68-4C72-9AD2-27E6C5DF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48318E8-613E-4027-AD9D-C5436297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A8A5-CFBE-4A0E-A6F8-D041180F754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2D76963-4156-4757-AE8A-459C726E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0B7CEBD-2D43-4986-B44C-E62CE578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233-0C68-4C72-9AD2-27E6C5DF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6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D8FAF0-1F02-4C13-BAF2-956F39E1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33E1EA-2E9B-4BDD-B96B-E1CC6A6D9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ECE7A2-180C-4F26-82D3-87340D731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2F349F-2F8F-498F-8177-842E11F1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A8A5-CFBE-4A0E-A6F8-D041180F754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2B0321-D28F-4493-B2C3-BDB1ECD2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7B24E7-3914-4716-A848-79F890EF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233-0C68-4C72-9AD2-27E6C5DF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5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E08AEB-F33C-4F52-B1EB-A275B23E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976F7B6-E90E-4EC6-944E-0FEE1726F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1CF2BE1-65FD-4A6D-AFA6-3117138D6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3E5D89-D19F-4A12-91DC-93C18C1F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A8A5-CFBE-4A0E-A6F8-D041180F754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98D3F2-5886-46C0-AEF8-0B84F6D2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416107-0215-43A7-8734-777FDD8F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1233-0C68-4C72-9AD2-27E6C5DF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3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2E891D-2C68-4B41-8E4B-013FEAAD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0F889B-A62B-4BF9-8E4B-44BCF5570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AC10BA-BCF1-438E-A5E1-A3010E14A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BA8A5-CFBE-4A0E-A6F8-D041180F754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482BFE-6C39-47EB-BF3C-9C3D1F136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56ED69-AB20-4B08-8017-3976A6120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61233-0C68-4C72-9AD2-27E6C5DF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9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6999"/>
                </a:lnTo>
                <a:close/>
              </a:path>
            </a:pathLst>
          </a:custGeom>
          <a:solidFill>
            <a:srgbClr val="D9D9D9">
              <a:alpha val="697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414405" y="6073627"/>
            <a:ext cx="889000" cy="784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4"/>
            <a:ext cx="6757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1%80%D0%BE%D0%B2%D0%B5%D0%BD%D1%8C_%D0%B6%D0%B8%D0%B7%D0%BD%D0%B8" TargetMode="External"/><Relationship Id="rId2" Type="http://schemas.openxmlformats.org/officeDocument/2006/relationships/hyperlink" Target="https://ru.wikipedia.org/wiki/%D0%A1%D0%BE%D1%86%D0%B8%D0%B0%D0%BB%D1%8C%D0%BD%D0%B0%D1%8F_%D1%81%D0%BF%D1%80%D0%B0%D0%B2%D0%B5%D0%B4%D0%BB%D0%B8%D0%B2%D0%BE%D1%81%D1%82%D1%8C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857" y="6165639"/>
            <a:ext cx="3337875" cy="4598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0" fontAlgn="base" latinLnBrk="0" hangingPunct="0">
              <a:lnSpc>
                <a:spcPct val="100000"/>
              </a:lnSpc>
              <a:spcBef>
                <a:spcPts val="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933" b="0" i="0" u="none" strike="noStrike" kern="1200" cap="none" spc="-460" normalizeH="0" baseline="0" noProof="0" dirty="0">
                <a:ln>
                  <a:noFill/>
                </a:ln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Arial"/>
              </a:rPr>
              <a:t>Online </a:t>
            </a:r>
            <a:r>
              <a:rPr kumimoji="0" sz="2933" b="0" i="0" u="none" strike="noStrike" kern="1200" cap="none" spc="-537" normalizeH="0" baseline="0" noProof="0" dirty="0">
                <a:ln>
                  <a:noFill/>
                </a:ln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Arial"/>
              </a:rPr>
              <a:t>Forum</a:t>
            </a:r>
            <a:r>
              <a:rPr kumimoji="0" sz="2933" b="0" i="0" u="none" strike="noStrike" kern="1200" cap="none" spc="-317" normalizeH="0" baseline="0" noProof="0" dirty="0">
                <a:ln>
                  <a:noFill/>
                </a:ln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Arial"/>
              </a:rPr>
              <a:t> </a:t>
            </a:r>
            <a:r>
              <a:rPr kumimoji="0" sz="2933" b="0" i="0" u="none" strike="noStrike" kern="1200" cap="none" spc="-563" normalizeH="0" baseline="0" noProof="0" dirty="0">
                <a:ln>
                  <a:noFill/>
                </a:ln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Arial"/>
              </a:rPr>
              <a:t>PPP</a:t>
            </a:r>
            <a:endParaRPr kumimoji="0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8586" y="6062241"/>
            <a:ext cx="5007610" cy="661357"/>
          </a:xfrm>
          <a:prstGeom prst="rect">
            <a:avLst/>
          </a:prstGeom>
        </p:spPr>
        <p:txBody>
          <a:bodyPr vert="horz" wrap="square" lIns="0" tIns="108797" rIns="0" bIns="0" rtlCol="0">
            <a:spAutoFit/>
          </a:bodyPr>
          <a:lstStyle/>
          <a:p>
            <a:pPr marL="8467" marR="0" lvl="0" indent="0" algn="l" defTabSz="914400" rtl="0" eaLnBrk="0" fontAlgn="base" latinLnBrk="0" hangingPunct="0">
              <a:lnSpc>
                <a:spcPct val="100000"/>
              </a:lnSpc>
              <a:spcBef>
                <a:spcPts val="85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1" i="0" u="none" strike="noStrike" kern="1200" cap="none" spc="-13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2-</a:t>
            </a:r>
            <a:r>
              <a:rPr kumimoji="0" sz="1900" b="0" i="0" u="none" strike="noStrike" kern="1200" cap="none" spc="-13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ой </a:t>
            </a:r>
            <a:r>
              <a:rPr kumimoji="0" sz="1900" b="0" i="0" u="none" strike="noStrike" kern="1200" cap="none" spc="-24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Инвестиционный</a:t>
            </a:r>
            <a:r>
              <a:rPr kumimoji="0" lang="ru-RU" sz="1900" b="0" i="0" u="none" strike="noStrike" kern="1200" cap="none" spc="-24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900" b="0" i="0" u="none" strike="noStrike" kern="1200" cap="none" spc="-487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900" b="0" i="0" u="none" strike="noStrike" kern="1200" cap="none" spc="-306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форум</a:t>
            </a:r>
            <a:r>
              <a:rPr kumimoji="0" sz="1900" b="0" i="0" u="none" strike="noStrike" kern="1200" cap="none" spc="-306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ru-RU" sz="1900" b="0" i="0" u="none" strike="noStrike" kern="1200" cap="none" spc="-306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900" b="0" i="0" u="none" strike="noStrike" kern="1200" cap="none" spc="-289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ГЧП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8467" marR="0" lvl="0" indent="0" algn="l" defTabSz="914400" rtl="0" eaLnBrk="0" fontAlgn="base" latinLnBrk="0" hangingPunct="0">
              <a:lnSpc>
                <a:spcPct val="100000"/>
              </a:lnSpc>
              <a:spcBef>
                <a:spcPts val="52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267" b="0" i="0" u="none" strike="noStrike" kern="1200" cap="none" spc="-76" normalizeH="0" baseline="0" noProof="0" dirty="0">
                <a:ln>
                  <a:noFill/>
                </a:ln>
                <a:solidFill>
                  <a:srgbClr val="A620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</a:t>
            </a:r>
            <a:r>
              <a:rPr kumimoji="0" sz="1267" b="0" i="0" u="none" strike="noStrike" kern="1200" cap="none" spc="-76" normalizeH="0" baseline="0" noProof="0" dirty="0">
                <a:ln>
                  <a:noFill/>
                </a:ln>
                <a:solidFill>
                  <a:srgbClr val="A620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ГЧП </a:t>
            </a:r>
            <a:r>
              <a:rPr kumimoji="0" sz="1267" b="0" i="0" u="none" strike="noStrike" kern="1200" cap="none" spc="-163" normalizeH="0" baseline="0" noProof="0" dirty="0">
                <a:ln>
                  <a:noFill/>
                </a:ln>
                <a:solidFill>
                  <a:srgbClr val="A620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В </a:t>
            </a:r>
            <a:r>
              <a:rPr kumimoji="0" sz="1267" b="0" i="0" u="none" strike="noStrike" kern="1200" cap="none" spc="-87" normalizeH="0" baseline="0" noProof="0" dirty="0">
                <a:ln>
                  <a:noFill/>
                </a:ln>
                <a:solidFill>
                  <a:srgbClr val="A620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ПЕРИОД </a:t>
            </a:r>
            <a:r>
              <a:rPr kumimoji="0" sz="1267" b="0" i="0" u="none" strike="noStrike" kern="1200" cap="none" spc="-73" normalizeH="0" baseline="0" noProof="0" dirty="0">
                <a:ln>
                  <a:noFill/>
                </a:ln>
                <a:solidFill>
                  <a:srgbClr val="A620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ПАНДЕМИИ</a:t>
            </a:r>
            <a:r>
              <a:rPr kumimoji="0" sz="1267" b="0" i="0" u="none" strike="noStrike" kern="1200" cap="none" spc="-73" normalizeH="0" baseline="0" noProof="0" dirty="0">
                <a:ln>
                  <a:noFill/>
                </a:ln>
                <a:solidFill>
                  <a:srgbClr val="A620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1267" b="0" i="0" u="none" strike="noStrike" kern="1200" cap="none" spc="-130" normalizeH="0" baseline="0" noProof="0" dirty="0">
                <a:ln>
                  <a:noFill/>
                </a:ln>
                <a:solidFill>
                  <a:srgbClr val="A620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ВЫЗОВЫ </a:t>
            </a:r>
            <a:r>
              <a:rPr kumimoji="0" sz="1267" b="0" i="0" u="none" strike="noStrike" kern="1200" cap="none" spc="-83" normalizeH="0" baseline="0" noProof="0" dirty="0">
                <a:ln>
                  <a:noFill/>
                </a:ln>
                <a:solidFill>
                  <a:srgbClr val="A620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И</a:t>
            </a:r>
            <a:r>
              <a:rPr kumimoji="0" sz="1267" b="0" i="0" u="none" strike="noStrike" kern="1200" cap="none" spc="37" normalizeH="0" baseline="0" noProof="0" dirty="0">
                <a:ln>
                  <a:noFill/>
                </a:ln>
                <a:solidFill>
                  <a:srgbClr val="A620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267" b="0" i="0" u="none" strike="noStrike" kern="1200" cap="none" spc="-67" normalizeH="0" baseline="0" noProof="0" dirty="0">
                <a:ln>
                  <a:noFill/>
                </a:ln>
                <a:solidFill>
                  <a:srgbClr val="A620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ВОЗМОЖНОСТИ</a:t>
            </a:r>
            <a:r>
              <a:rPr kumimoji="0" sz="1267" b="0" i="0" u="none" strike="noStrike" kern="1200" cap="none" spc="-67" normalizeH="0" baseline="0" noProof="0" dirty="0">
                <a:ln>
                  <a:noFill/>
                </a:ln>
                <a:solidFill>
                  <a:srgbClr val="A620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»</a:t>
            </a:r>
            <a:endParaRPr kumimoji="0" sz="1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2698" y="3074059"/>
            <a:ext cx="1800821" cy="283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5850" y="163135"/>
            <a:ext cx="1365249" cy="68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500" y="6022242"/>
            <a:ext cx="4228253" cy="103293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0846" y="6022242"/>
            <a:ext cx="4228253" cy="103293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47715" y="196413"/>
            <a:ext cx="2127260" cy="565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38460" y="163135"/>
            <a:ext cx="1079499" cy="520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27791" y="1651752"/>
            <a:ext cx="2111247" cy="2111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9376" y="2151292"/>
            <a:ext cx="7620708" cy="103434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dirty="0" smtClean="0">
                <a:solidFill>
                  <a:srgbClr val="00285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«О </a:t>
            </a:r>
            <a:r>
              <a:rPr lang="ru-RU" sz="2400" dirty="0" err="1" smtClean="0">
                <a:solidFill>
                  <a:srgbClr val="00285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дискредитированности</a:t>
            </a:r>
            <a:r>
              <a:rPr lang="ru-RU" sz="2400" dirty="0" smtClean="0">
                <a:solidFill>
                  <a:srgbClr val="00285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ГЧП в Казахстане»</a:t>
            </a:r>
            <a:r>
              <a:rPr lang="ru-RU" sz="2400" spc="-3" dirty="0"/>
              <a:t/>
            </a:r>
            <a:br>
              <a:rPr lang="ru-RU" sz="2400" spc="-3" dirty="0"/>
            </a:br>
            <a:r>
              <a:rPr lang="ru-RU" spc="-3" dirty="0"/>
              <a:t/>
            </a:r>
            <a:br>
              <a:rPr lang="ru-RU" spc="-3" dirty="0"/>
            </a:br>
            <a:r>
              <a:rPr lang="ru-RU" sz="1333" spc="-3" dirty="0"/>
              <a:t>СЕССИЯ:</a:t>
            </a:r>
            <a:br>
              <a:rPr lang="ru-RU" sz="1333" spc="-3" dirty="0"/>
            </a:br>
            <a:r>
              <a:rPr lang="ru-RU" sz="1333" spc="-3" dirty="0"/>
              <a:t>«Первая пятилетка Закона о ГЧП, становление нормативной базы»</a:t>
            </a:r>
            <a:endParaRPr sz="1333" spc="-3" dirty="0"/>
          </a:p>
        </p:txBody>
      </p:sp>
      <p:sp>
        <p:nvSpPr>
          <p:cNvPr id="16" name="object 16"/>
          <p:cNvSpPr txBox="1"/>
          <p:nvPr/>
        </p:nvSpPr>
        <p:spPr>
          <a:xfrm>
            <a:off x="7935027" y="3985334"/>
            <a:ext cx="3524299" cy="10062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6350" marR="0" lvl="0" indent="0" algn="l" defTabSz="914400" rtl="0" eaLnBrk="0" fontAlgn="base" latinLnBrk="0" hangingPunct="0">
              <a:lnSpc>
                <a:spcPct val="100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7161B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Спикер</a:t>
            </a:r>
          </a:p>
          <a:p>
            <a:pPr marL="6350" marR="0" lvl="0" indent="0" algn="l" defTabSz="914400" rtl="0" eaLnBrk="0" fontAlgn="base" latinLnBrk="0" hangingPunct="0">
              <a:lnSpc>
                <a:spcPct val="100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7161B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Молдиев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161B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7161B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Омархан</a:t>
            </a:r>
            <a:r>
              <a:rPr kumimoji="0" lang="ru-RU" sz="1600" b="1" i="1" u="none" strike="noStrike" kern="1200" cap="none" spc="-48" normalizeH="0" baseline="0" noProof="0" dirty="0" smtClean="0">
                <a:ln>
                  <a:noFill/>
                </a:ln>
                <a:solidFill>
                  <a:srgbClr val="17161B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17161B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– директор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161B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Регионального центра ГЧП по Туркестанской области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17161B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8" t="6123" b="5716"/>
          <a:stretch/>
        </p:blipFill>
        <p:spPr>
          <a:xfrm>
            <a:off x="8461933" y="1638793"/>
            <a:ext cx="2364939" cy="228654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713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E7420E-DCA6-4103-89B9-4B80762D1122}"/>
              </a:ext>
            </a:extLst>
          </p:cNvPr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899BA03-454A-4CCF-871C-485BF336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6D249-6935-4655-8D4E-69C41A54BCBC}"/>
              </a:ext>
            </a:extLst>
          </p:cNvPr>
          <p:cNvSpPr txBox="1"/>
          <p:nvPr/>
        </p:nvSpPr>
        <p:spPr>
          <a:xfrm>
            <a:off x="161926" y="160035"/>
            <a:ext cx="11858624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РЕСПУБЛИКАНСКОГО БЮДЖЕТА РК НА 2020 ГОД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A95A4FB1-F545-4262-B35F-3CCD98B3A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47805"/>
              </p:ext>
            </p:extLst>
          </p:nvPr>
        </p:nvGraphicFramePr>
        <p:xfrm>
          <a:off x="381000" y="931560"/>
          <a:ext cx="11334750" cy="6089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199">
                  <a:extLst>
                    <a:ext uri="{9D8B030D-6E8A-4147-A177-3AD203B41FA5}">
                      <a16:colId xmlns:a16="http://schemas.microsoft.com/office/drawing/2014/main" xmlns="" val="901537146"/>
                    </a:ext>
                  </a:extLst>
                </a:gridCol>
                <a:gridCol w="8491326">
                  <a:extLst>
                    <a:ext uri="{9D8B030D-6E8A-4147-A177-3AD203B41FA5}">
                      <a16:colId xmlns:a16="http://schemas.microsoft.com/office/drawing/2014/main" xmlns="" val="283638710"/>
                    </a:ext>
                  </a:extLst>
                </a:gridCol>
                <a:gridCol w="1450926">
                  <a:extLst>
                    <a:ext uri="{9D8B030D-6E8A-4147-A177-3AD203B41FA5}">
                      <a16:colId xmlns:a16="http://schemas.microsoft.com/office/drawing/2014/main" xmlns="" val="4177377594"/>
                    </a:ext>
                  </a:extLst>
                </a:gridCol>
                <a:gridCol w="954299">
                  <a:extLst>
                    <a:ext uri="{9D8B030D-6E8A-4147-A177-3AD203B41FA5}">
                      <a16:colId xmlns:a16="http://schemas.microsoft.com/office/drawing/2014/main" xmlns="" val="3819569500"/>
                    </a:ext>
                  </a:extLst>
                </a:gridCol>
              </a:tblGrid>
              <a:tr h="61980">
                <a:tc gridSpan="2">
                  <a:txBody>
                    <a:bodyPr/>
                    <a:lstStyle/>
                    <a:p>
                      <a:pPr indent="1784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Категория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Сумма,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2412472945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84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</a:rPr>
                        <a:t>тыс. тенге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3317731350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84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I. Доходы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843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11 206 484 096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2159461708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Налоговые поступления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7 960 584 715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3422497577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Неналоговые поступления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121 320 478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228859167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Поступления от продажи основного капитала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4 497 700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1958342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84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highlight>
                            <a:srgbClr val="FFFF00"/>
                          </a:highlight>
                        </a:rPr>
                        <a:t>Поступления трансфертов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843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highlight>
                            <a:srgbClr val="FFFF00"/>
                          </a:highlight>
                        </a:rPr>
                        <a:t>3 120 081 203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highlight>
                            <a:srgbClr val="FFFF00"/>
                          </a:highlight>
                        </a:rPr>
                        <a:t>27,84%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2248580751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84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II. Затраты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843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12 472 234 598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1960780448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Государственные услуги общего характера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523 142 307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1223358561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Оборона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681 758 023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91739196"/>
                  </a:ext>
                </a:extLst>
              </a:tr>
              <a:tr h="194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Общественный порядок, безопасность, правовая, судебная, уголовно-исполнительная деятельность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744 392 518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619651532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Образование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886 716 813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highlight>
                            <a:srgbClr val="FFFF00"/>
                          </a:highlight>
                        </a:rPr>
                        <a:t>50,52%</a:t>
                      </a:r>
                      <a:endParaRPr lang="ru-RU" sz="13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highlight>
                            <a:srgbClr val="FFFF00"/>
                          </a:highlight>
                        </a:rPr>
                        <a:t> 67,40%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ctr"/>
                </a:tc>
                <a:extLst>
                  <a:ext uri="{0D108BD9-81ED-4DB2-BD59-A6C34878D82A}">
                    <a16:rowId xmlns:a16="http://schemas.microsoft.com/office/drawing/2014/main" xmlns="" val="1351457105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Здравоохранение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1 504 899 972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236149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Социальная помощь и социальное обеспечение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3 427 099 093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211474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Жилищно-коммунальное хозяйство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299 498 339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282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Культура, спорт, туризм и информационное пространство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183 370 390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2580023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Топливно-энергетический комплекс и недропользование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102 188 049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1784860262"/>
                  </a:ext>
                </a:extLst>
              </a:tr>
              <a:tr h="260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Сельское, водное, лесное, рыбное хозяйство, особо охраняемые природные территории, охрана окружающей среды и животного мира, земельные отношения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283 659 416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2431246994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Промышленность, архитектурная, градостроительная и строительная деятельность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20 333 402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1841822910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Транспорт и коммуникации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635 205 453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377601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Прочие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297 707 861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388446016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14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84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highlight>
                            <a:srgbClr val="FFFF00"/>
                          </a:highlight>
                        </a:rPr>
                        <a:t>Обслуживание долга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843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highlight>
                            <a:srgbClr val="FFFF00"/>
                          </a:highlight>
                        </a:rPr>
                        <a:t>777 830 893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highlight>
                            <a:srgbClr val="FFFF00"/>
                          </a:highlight>
                        </a:rPr>
                        <a:t>6,24%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1771077062"/>
                  </a:ext>
                </a:extLst>
              </a:tr>
              <a:tr h="128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Обслуживание правительственного долга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777 830 893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251588489"/>
                  </a:ext>
                </a:extLst>
              </a:tr>
              <a:tr h="12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15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Трансферты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78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2 104 432 069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2275885705"/>
                  </a:ext>
                </a:extLst>
              </a:tr>
              <a:tr h="393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84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highlight>
                            <a:srgbClr val="FFFF00"/>
                          </a:highlight>
                        </a:rPr>
                        <a:t>ДЕФИЦИТ БЮДЖЕТА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indent="17843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highlight>
                            <a:srgbClr val="FFFF00"/>
                          </a:highlight>
                        </a:rPr>
                        <a:t>1 598 123 151</a:t>
                      </a:r>
                      <a:endParaRPr lang="ru-RU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highlight>
                            <a:srgbClr val="FFFF00"/>
                          </a:highlight>
                        </a:rPr>
                        <a:t>14,26%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17" marR="18517" marT="0" marB="0" anchor="b"/>
                </a:tc>
                <a:extLst>
                  <a:ext uri="{0D108BD9-81ED-4DB2-BD59-A6C34878D82A}">
                    <a16:rowId xmlns:a16="http://schemas.microsoft.com/office/drawing/2014/main" xmlns="" val="210072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85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E7420E-DCA6-4103-89B9-4B80762D1122}"/>
              </a:ext>
            </a:extLst>
          </p:cNvPr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899BA03-454A-4CCF-871C-485BF336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6D249-6935-4655-8D4E-69C41A54BCBC}"/>
              </a:ext>
            </a:extLst>
          </p:cNvPr>
          <p:cNvSpPr txBox="1"/>
          <p:nvPr/>
        </p:nvSpPr>
        <p:spPr>
          <a:xfrm>
            <a:off x="161926" y="160035"/>
            <a:ext cx="11858624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Государственный и гарантированный государством долг</a:t>
            </a:r>
            <a:endParaRPr lang="ru-RU" sz="2400" cap="all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115F4E-8942-4F38-B910-82F7670F5521}"/>
              </a:ext>
            </a:extLst>
          </p:cNvPr>
          <p:cNvSpPr txBox="1"/>
          <p:nvPr/>
        </p:nvSpPr>
        <p:spPr>
          <a:xfrm>
            <a:off x="1724025" y="941368"/>
            <a:ext cx="8734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Долг по поручительствам государства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(по состоянию на 1 июля 2020 года)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F6A21CF-C58B-45B5-9BA6-E39E66BEE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877084"/>
              </p:ext>
            </p:extLst>
          </p:nvPr>
        </p:nvGraphicFramePr>
        <p:xfrm>
          <a:off x="426690" y="1432441"/>
          <a:ext cx="11338620" cy="5094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402">
                  <a:extLst>
                    <a:ext uri="{9D8B030D-6E8A-4147-A177-3AD203B41FA5}">
                      <a16:colId xmlns:a16="http://schemas.microsoft.com/office/drawing/2014/main" xmlns="" val="3220052298"/>
                    </a:ext>
                  </a:extLst>
                </a:gridCol>
                <a:gridCol w="5127097">
                  <a:extLst>
                    <a:ext uri="{9D8B030D-6E8A-4147-A177-3AD203B41FA5}">
                      <a16:colId xmlns:a16="http://schemas.microsoft.com/office/drawing/2014/main" xmlns="" val="3806372392"/>
                    </a:ext>
                  </a:extLst>
                </a:gridCol>
                <a:gridCol w="1597932">
                  <a:extLst>
                    <a:ext uri="{9D8B030D-6E8A-4147-A177-3AD203B41FA5}">
                      <a16:colId xmlns:a16="http://schemas.microsoft.com/office/drawing/2014/main" xmlns="" val="1380391005"/>
                    </a:ext>
                  </a:extLst>
                </a:gridCol>
                <a:gridCol w="2239019">
                  <a:extLst>
                    <a:ext uri="{9D8B030D-6E8A-4147-A177-3AD203B41FA5}">
                      <a16:colId xmlns:a16="http://schemas.microsoft.com/office/drawing/2014/main" xmlns="" val="3545839069"/>
                    </a:ext>
                  </a:extLst>
                </a:gridCol>
                <a:gridCol w="1829170">
                  <a:extLst>
                    <a:ext uri="{9D8B030D-6E8A-4147-A177-3AD203B41FA5}">
                      <a16:colId xmlns:a16="http://schemas.microsoft.com/office/drawing/2014/main" xmlns="" val="164006787"/>
                    </a:ext>
                  </a:extLst>
                </a:gridCol>
              </a:tblGrid>
              <a:tr h="21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показателей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тыс.тенге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тыс.долл.США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1885943165"/>
                  </a:ext>
                </a:extLst>
              </a:tr>
              <a:tr h="21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п/п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395244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Государственный долг</a:t>
                      </a:r>
                      <a:r>
                        <a:rPr lang="ru-RU" sz="1400" baseline="300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18 233 279 343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    45 150 879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2454006707"/>
                  </a:ext>
                </a:extLst>
              </a:tr>
              <a:tr h="229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Долг Правительства Республики Казахстан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    14 369 206 799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</a:rPr>
                        <a:t>        35 582 316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3701693868"/>
                  </a:ext>
                </a:extLst>
              </a:tr>
              <a:tr h="2184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1.1.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внутренний: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8 371 051 157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    20 729 146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1252175002"/>
                  </a:ext>
                </a:extLst>
              </a:tr>
              <a:tr h="2184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1.2.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внешний: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5 998 155 641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    14 853 170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2506135131"/>
                  </a:ext>
                </a:extLst>
              </a:tr>
              <a:tr h="439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Долг Национального Банка Республики Казахстан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3 283 562 144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      8 131 051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1581440674"/>
                  </a:ext>
                </a:extLst>
              </a:tr>
              <a:tr h="2184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2.1.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внутренний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3 283 562 144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      8 131 051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3987160227"/>
                  </a:ext>
                </a:extLst>
              </a:tr>
              <a:tr h="2184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2.2.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внешний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-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-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1891431867"/>
                  </a:ext>
                </a:extLst>
              </a:tr>
              <a:tr h="450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Долг местных исполнительных органов Республики Казахстан</a:t>
                      </a:r>
                      <a:r>
                        <a:rPr lang="ru-RU" sz="1400" baseline="30000">
                          <a:effectLst/>
                        </a:rPr>
                        <a:t>2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1 261 021 310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    3 122 654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4274697781"/>
                  </a:ext>
                </a:extLst>
              </a:tr>
              <a:tr h="2184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3.1.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перед Правительством Республики Казахстан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     680 510 909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    1 685 142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3582857464"/>
                  </a:ext>
                </a:extLst>
              </a:tr>
              <a:tr h="2184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3.2.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перед прочими кредиторами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     580 510 401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    1 437 512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109413107"/>
                  </a:ext>
                </a:extLst>
              </a:tr>
              <a:tr h="21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Гарантированный государством долг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     827 555 374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    2 049 267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1300673907"/>
                  </a:ext>
                </a:extLst>
              </a:tr>
              <a:tr h="21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внутренний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     181 895 660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450 426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1877247148"/>
                  </a:ext>
                </a:extLst>
              </a:tr>
              <a:tr h="21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внешний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     645 659 714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    1 598 840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2208839283"/>
                  </a:ext>
                </a:extLst>
              </a:tr>
              <a:tr h="229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III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Долг по поручительствам государства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      30 623 891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75 834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1073208145"/>
                  </a:ext>
                </a:extLst>
              </a:tr>
              <a:tr h="21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внутренний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      30 623 891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75 834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1550006281"/>
                  </a:ext>
                </a:extLst>
              </a:tr>
              <a:tr h="21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внешний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-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-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2237813340"/>
                  </a:ext>
                </a:extLst>
              </a:tr>
              <a:tr h="45042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Всего государственный и гарантированный государством долг, долг по поручительствам государства (I + II + III)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    19 091 458 608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       47 275 979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8" marR="57498" marT="0" marB="0" anchor="ctr"/>
                </a:tc>
                <a:extLst>
                  <a:ext uri="{0D108BD9-81ED-4DB2-BD59-A6C34878D82A}">
                    <a16:rowId xmlns:a16="http://schemas.microsoft.com/office/drawing/2014/main" xmlns="" val="3794749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1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E7420E-DCA6-4103-89B9-4B80762D1122}"/>
              </a:ext>
            </a:extLst>
          </p:cNvPr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899BA03-454A-4CCF-871C-485BF336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6D249-6935-4655-8D4E-69C41A54BCBC}"/>
              </a:ext>
            </a:extLst>
          </p:cNvPr>
          <p:cNvSpPr txBox="1"/>
          <p:nvPr/>
        </p:nvSpPr>
        <p:spPr>
          <a:xfrm>
            <a:off x="161926" y="160035"/>
            <a:ext cx="11858624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ГЧП В СОЦИАЛЬНОЙ СФЕРЕ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968049-29E4-4C07-A935-F94E15ED5672}"/>
              </a:ext>
            </a:extLst>
          </p:cNvPr>
          <p:cNvSpPr txBox="1"/>
          <p:nvPr/>
        </p:nvSpPr>
        <p:spPr>
          <a:xfrm>
            <a:off x="385763" y="1199374"/>
            <a:ext cx="11410950" cy="5298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1765"/>
              </a:lnSpc>
              <a:spcBef>
                <a:spcPts val="1020"/>
              </a:spcBef>
              <a:spcAft>
                <a:spcPts val="610"/>
              </a:spcAft>
            </a:pPr>
            <a:r>
              <a:rPr lang="ru-RU" sz="14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КОНСТИТУЦИЯ РК, Статья 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ru-RU" sz="14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 Казахстан утверждает себя демократическим, светским, правовым и </a:t>
            </a:r>
            <a:r>
              <a:rPr lang="ru-RU" sz="1400" spc="5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социальным государством,</a:t>
            </a:r>
            <a:r>
              <a:rPr lang="ru-RU" sz="140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высшими ценностями которого являются человек, его жизнь, права и свободы.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8175" algn="just" fontAlgn="base">
              <a:lnSpc>
                <a:spcPct val="115000"/>
              </a:lnSpc>
              <a:spcAft>
                <a:spcPts val="1800"/>
              </a:spcAft>
            </a:pPr>
            <a:r>
              <a:rPr lang="ru-RU" sz="1400" b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Социа́льное</a:t>
            </a:r>
            <a:r>
              <a:rPr lang="ru-RU" sz="14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госуда́рство</a:t>
            </a:r>
            <a:r>
              <a:rPr lang="ru-RU" sz="1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— модель государства, политика которого направлена на перераспределение материальных благ в соответствии с принципом </a:t>
            </a:r>
            <a:r>
              <a:rPr lang="ru-RU" sz="1400" u="sng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Социальная справедливость"/>
              </a:rPr>
              <a:t>социальной справедливости</a:t>
            </a:r>
            <a:r>
              <a:rPr lang="ru-RU" sz="1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ради достижения каждым гражданином достойного </a:t>
            </a:r>
            <a:r>
              <a:rPr lang="ru-RU" sz="1400" u="sng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Уровень жизни"/>
              </a:rPr>
              <a:t>уровня жизни</a:t>
            </a:r>
            <a:r>
              <a:rPr lang="ru-RU" sz="1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сглаживания социальных различий и помощи нуждающимся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конституции РК имеются 5 прав граждан на получение бесплатных благ: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2000"/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ГОБМП, 2. СРЕДНЕЕ ОБРАЗОВАНИЕ, 3. ВЫСШЕЕ ОБРАЗОВАНИЕ НА КОНКУРСНОЙ ОСНОВЕ, 4. ОБУЧЕНИЕ КАЗАХСКОМУ ЯЗЫКУ, 5. ЮРИДИЧЕСКАЯ ПОМОЩЬ.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в кодексах и законах имеются следующие права граждан: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000000"/>
              </a:buClr>
              <a:buSzPts val="2000"/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здоровье народа и системе здравоохранения – 143 слов бесплатно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000000"/>
              </a:buClr>
              <a:buSzPts val="2000"/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 образовании 15 слов бесплатно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000000"/>
              </a:buClr>
              <a:buSzPts val="2000"/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физической культуре и спорте – 1 слово бесплатно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000000"/>
              </a:buClr>
              <a:buSzPts val="2000"/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Соцзащите граждан много слов бесплатно, так как много законов.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000000"/>
              </a:buClr>
              <a:buSzPts val="2000"/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Бюджетном кодексе 11 слов бесплатно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Гражданском кодексе 9 слов бесплатно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E7420E-DCA6-4103-89B9-4B80762D1122}"/>
              </a:ext>
            </a:extLst>
          </p:cNvPr>
          <p:cNvSpPr/>
          <p:nvPr/>
        </p:nvSpPr>
        <p:spPr>
          <a:xfrm>
            <a:off x="0" y="3043237"/>
            <a:ext cx="12192000" cy="771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899BA03-454A-4CCF-871C-485BF336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6D249-6935-4655-8D4E-69C41A54BCBC}"/>
              </a:ext>
            </a:extLst>
          </p:cNvPr>
          <p:cNvSpPr txBox="1"/>
          <p:nvPr/>
        </p:nvSpPr>
        <p:spPr>
          <a:xfrm>
            <a:off x="161926" y="3203272"/>
            <a:ext cx="11858624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6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5678CD5-64B5-40A9-B761-5F2261BBE772}"/>
              </a:ext>
            </a:extLst>
          </p:cNvPr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84B53B2-E70A-4DF8-BB19-F8F20A9F9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1E636B-2790-4E54-B56B-CB8A8821CA52}"/>
              </a:ext>
            </a:extLst>
          </p:cNvPr>
          <p:cNvSpPr txBox="1"/>
          <p:nvPr/>
        </p:nvSpPr>
        <p:spPr>
          <a:xfrm>
            <a:off x="978692" y="146862"/>
            <a:ext cx="10234613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</a:t>
            </a:r>
            <a:r>
              <a:rPr lang="ru-RU" sz="2400" b="1" cap="all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дискредитированности</a:t>
            </a:r>
            <a:r>
              <a:rPr lang="ru-RU" sz="2400" b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ГЧП в Казахстане:</a:t>
            </a:r>
            <a:endParaRPr lang="ru-RU" sz="2400" cap="all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140F19-BAD3-484C-99C8-923793E604AF}"/>
              </a:ext>
            </a:extLst>
          </p:cNvPr>
          <p:cNvSpPr txBox="1"/>
          <p:nvPr/>
        </p:nvSpPr>
        <p:spPr>
          <a:xfrm>
            <a:off x="542924" y="1593099"/>
            <a:ext cx="11106150" cy="346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Неопределенность</a:t>
            </a: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ставки доходности для частного партнера (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kk-K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Неправильное понимание инфляции и обесценения национальной валюты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анализа нагрузки бюджет, какие расходы согласно МСФО может нести себе бюджет без сильной нагрузки.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государственного бюджета и его влияние на проекты ГЧП.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Предпочтение только бюджетному эффекту и игнорирование социально-экономического эффекта проекта.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323BA2A-47A2-4B45-ACA2-DF9EA2C2CCAE}"/>
              </a:ext>
            </a:extLst>
          </p:cNvPr>
          <p:cNvSpPr txBox="1"/>
          <p:nvPr/>
        </p:nvSpPr>
        <p:spPr>
          <a:xfrm>
            <a:off x="514349" y="5877545"/>
            <a:ext cx="11106149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есть, пока мы не глубоко разберемся в указанных вопросах, правильного ГЧП проекта в Казахстане не будет.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2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5C93F76-E194-4DDF-B257-0B8AB1118235}"/>
              </a:ext>
            </a:extLst>
          </p:cNvPr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B1959B6-9791-48C8-B481-5768E774A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F5B667-C0DA-4A3B-9CEC-CD2B2682725D}"/>
              </a:ext>
            </a:extLst>
          </p:cNvPr>
          <p:cNvSpPr txBox="1"/>
          <p:nvPr/>
        </p:nvSpPr>
        <p:spPr>
          <a:xfrm>
            <a:off x="1604962" y="104775"/>
            <a:ext cx="8982075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НАЦИОНАЛЬНОЙ ВАЛЮТЫ ЗА ПОСЛЕДНИЕ 5 ЛЕТ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B9A31B9B-B0B0-48B4-B3B7-66326680B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203108"/>
              </p:ext>
            </p:extLst>
          </p:nvPr>
        </p:nvGraphicFramePr>
        <p:xfrm>
          <a:off x="409576" y="1781174"/>
          <a:ext cx="11391901" cy="385319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25493">
                  <a:extLst>
                    <a:ext uri="{9D8B030D-6E8A-4147-A177-3AD203B41FA5}">
                      <a16:colId xmlns:a16="http://schemas.microsoft.com/office/drawing/2014/main" xmlns="" val="3431003643"/>
                    </a:ext>
                  </a:extLst>
                </a:gridCol>
                <a:gridCol w="1232476">
                  <a:extLst>
                    <a:ext uri="{9D8B030D-6E8A-4147-A177-3AD203B41FA5}">
                      <a16:colId xmlns:a16="http://schemas.microsoft.com/office/drawing/2014/main" xmlns="" val="301021585"/>
                    </a:ext>
                  </a:extLst>
                </a:gridCol>
                <a:gridCol w="1232476">
                  <a:extLst>
                    <a:ext uri="{9D8B030D-6E8A-4147-A177-3AD203B41FA5}">
                      <a16:colId xmlns:a16="http://schemas.microsoft.com/office/drawing/2014/main" xmlns="" val="1870614307"/>
                    </a:ext>
                  </a:extLst>
                </a:gridCol>
                <a:gridCol w="1232476">
                  <a:extLst>
                    <a:ext uri="{9D8B030D-6E8A-4147-A177-3AD203B41FA5}">
                      <a16:colId xmlns:a16="http://schemas.microsoft.com/office/drawing/2014/main" xmlns="" val="566349990"/>
                    </a:ext>
                  </a:extLst>
                </a:gridCol>
                <a:gridCol w="1232476">
                  <a:extLst>
                    <a:ext uri="{9D8B030D-6E8A-4147-A177-3AD203B41FA5}">
                      <a16:colId xmlns:a16="http://schemas.microsoft.com/office/drawing/2014/main" xmlns="" val="765379650"/>
                    </a:ext>
                  </a:extLst>
                </a:gridCol>
                <a:gridCol w="1232476">
                  <a:extLst>
                    <a:ext uri="{9D8B030D-6E8A-4147-A177-3AD203B41FA5}">
                      <a16:colId xmlns:a16="http://schemas.microsoft.com/office/drawing/2014/main" xmlns="" val="4288031222"/>
                    </a:ext>
                  </a:extLst>
                </a:gridCol>
                <a:gridCol w="1232476">
                  <a:extLst>
                    <a:ext uri="{9D8B030D-6E8A-4147-A177-3AD203B41FA5}">
                      <a16:colId xmlns:a16="http://schemas.microsoft.com/office/drawing/2014/main" xmlns="" val="4228852736"/>
                    </a:ext>
                  </a:extLst>
                </a:gridCol>
                <a:gridCol w="971552">
                  <a:extLst>
                    <a:ext uri="{9D8B030D-6E8A-4147-A177-3AD203B41FA5}">
                      <a16:colId xmlns:a16="http://schemas.microsoft.com/office/drawing/2014/main" xmlns="" val="2003829694"/>
                    </a:ext>
                  </a:extLst>
                </a:gridCol>
              </a:tblGrid>
              <a:tr h="1063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Дата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01.08.2015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01.08.2016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01.08.2017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01.08.2018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01.08.2019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01.08.2020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</a:rPr>
                        <a:t>Среднее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5559610"/>
                  </a:ext>
                </a:extLst>
              </a:tr>
              <a:tr h="69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Курс доллара США к тенге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187,45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352,25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328,07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346,7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384,2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418,0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36203296"/>
                  </a:ext>
                </a:extLst>
              </a:tr>
              <a:tr h="69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Обесценение курса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87,9%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-6,9%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5,7%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10,8%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8,8%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61435648"/>
                  </a:ext>
                </a:extLst>
              </a:tr>
              <a:tr h="69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Обесценение курса, всего за 5 лет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123,0%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21,3%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31433148"/>
                  </a:ext>
                </a:extLst>
              </a:tr>
              <a:tr h="69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Обесценение курса, всего за 10 лет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147,69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183,0%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4874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53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E7420E-DCA6-4103-89B9-4B80762D1122}"/>
              </a:ext>
            </a:extLst>
          </p:cNvPr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899BA03-454A-4CCF-871C-485BF336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6D249-6935-4655-8D4E-69C41A54BCBC}"/>
              </a:ext>
            </a:extLst>
          </p:cNvPr>
          <p:cNvSpPr txBox="1"/>
          <p:nvPr/>
        </p:nvSpPr>
        <p:spPr>
          <a:xfrm>
            <a:off x="1604962" y="124613"/>
            <a:ext cx="8982075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БИП с ГЧП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6962C7E5-75C8-4F1C-81BB-971B407AE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84593"/>
              </p:ext>
            </p:extLst>
          </p:nvPr>
        </p:nvGraphicFramePr>
        <p:xfrm>
          <a:off x="447675" y="1017791"/>
          <a:ext cx="11334761" cy="55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1173">
                  <a:extLst>
                    <a:ext uri="{9D8B030D-6E8A-4147-A177-3AD203B41FA5}">
                      <a16:colId xmlns:a16="http://schemas.microsoft.com/office/drawing/2014/main" xmlns="" val="2996466668"/>
                    </a:ext>
                  </a:extLst>
                </a:gridCol>
                <a:gridCol w="1162702">
                  <a:extLst>
                    <a:ext uri="{9D8B030D-6E8A-4147-A177-3AD203B41FA5}">
                      <a16:colId xmlns:a16="http://schemas.microsoft.com/office/drawing/2014/main" xmlns="" val="2698235936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xmlns="" val="2219216058"/>
                    </a:ext>
                  </a:extLst>
                </a:gridCol>
                <a:gridCol w="1124368">
                  <a:extLst>
                    <a:ext uri="{9D8B030D-6E8A-4147-A177-3AD203B41FA5}">
                      <a16:colId xmlns:a16="http://schemas.microsoft.com/office/drawing/2014/main" xmlns="" val="2672358558"/>
                    </a:ext>
                  </a:extLst>
                </a:gridCol>
                <a:gridCol w="132932">
                  <a:extLst>
                    <a:ext uri="{9D8B030D-6E8A-4147-A177-3AD203B41FA5}">
                      <a16:colId xmlns:a16="http://schemas.microsoft.com/office/drawing/2014/main" xmlns="" val="3028888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1340120349"/>
                    </a:ext>
                  </a:extLst>
                </a:gridCol>
                <a:gridCol w="294216">
                  <a:extLst>
                    <a:ext uri="{9D8B030D-6E8A-4147-A177-3AD203B41FA5}">
                      <a16:colId xmlns:a16="http://schemas.microsoft.com/office/drawing/2014/main" xmlns="" val="3624034533"/>
                    </a:ext>
                  </a:extLst>
                </a:gridCol>
                <a:gridCol w="1020234">
                  <a:extLst>
                    <a:ext uri="{9D8B030D-6E8A-4147-A177-3AD203B41FA5}">
                      <a16:colId xmlns:a16="http://schemas.microsoft.com/office/drawing/2014/main" xmlns="" val="3250558914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xmlns="" val="987501756"/>
                    </a:ext>
                  </a:extLst>
                </a:gridCol>
                <a:gridCol w="1152536">
                  <a:extLst>
                    <a:ext uri="{9D8B030D-6E8A-4147-A177-3AD203B41FA5}">
                      <a16:colId xmlns:a16="http://schemas.microsoft.com/office/drawing/2014/main" xmlns="" val="2999791684"/>
                    </a:ext>
                  </a:extLst>
                </a:gridCol>
              </a:tblGrid>
              <a:tr h="286845">
                <a:tc gridSpan="3">
                  <a:txBody>
                    <a:bodyPr/>
                    <a:lstStyle/>
                    <a:p>
                      <a:pPr indent="68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БИП, через размещения гособлигации под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5%</a:t>
                      </a:r>
                      <a:endParaRPr lang="ru-RU" dirty="0"/>
                    </a:p>
                  </a:txBody>
                  <a:tcPr marL="13419" marR="13419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68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годовых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годовых</a:t>
                      </a:r>
                      <a:endParaRPr lang="ru-RU" dirty="0"/>
                    </a:p>
                  </a:txBody>
                  <a:tcPr marL="13419" marR="13419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8426707"/>
                  </a:ext>
                </a:extLst>
              </a:tr>
              <a:tr h="188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Долг в долларах США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1 000 000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2015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2016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2017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2017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2018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2019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2020</a:t>
                      </a:r>
                      <a:endParaRPr lang="ru-RU" sz="1400" b="1" dirty="0"/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1519526950"/>
                  </a:ext>
                </a:extLst>
              </a:tr>
              <a:tr h="5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Погашение долга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50 000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50 000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50 000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1 050 000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Всего </a:t>
                      </a:r>
                      <a:endParaRPr lang="ru-RU" sz="1400"/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3105351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тенге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187 450 000</a:t>
                      </a:r>
                      <a:endParaRPr lang="ru-RU" sz="1400" dirty="0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-17 612 500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-16 403 500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-17 335 000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-17 335 000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-19 210 000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-438 900 000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-509 461 000</a:t>
                      </a:r>
                      <a:endParaRPr lang="ru-RU" sz="1400" dirty="0"/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3078946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3995824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Ставка IRR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24,65%</a:t>
                      </a:r>
                      <a:endParaRPr lang="ru-RU" sz="1400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1242724878"/>
                  </a:ext>
                </a:extLst>
              </a:tr>
              <a:tr h="44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31123"/>
                  </a:ext>
                </a:extLst>
              </a:tr>
              <a:tr h="60004">
                <a:tc gridSpan="3">
                  <a:txBody>
                    <a:bodyPr/>
                    <a:lstStyle/>
                    <a:p>
                      <a:pPr indent="685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БИП, через размещения гособлигации под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0%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годовых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годовых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573337"/>
                  </a:ext>
                </a:extLst>
              </a:tr>
              <a:tr h="188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долларах США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1 000 000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2015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2017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2017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2018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2019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2020</a:t>
                      </a:r>
                      <a:endParaRPr lang="ru-RU" sz="1400" b="1" dirty="0"/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2312197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Погашение долга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</a:t>
                      </a:r>
                      <a:endParaRPr lang="ru-RU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1 000 000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Всего </a:t>
                      </a:r>
                      <a:endParaRPr lang="ru-RU" sz="1400" dirty="0"/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3909908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тенге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187 450 000</a:t>
                      </a:r>
                      <a:endParaRPr lang="ru-RU" sz="1400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-418 000 000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-418 000 000</a:t>
                      </a:r>
                      <a:endParaRPr lang="ru-RU" sz="1400" dirty="0"/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1628050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327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Ставка IRR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17,40%</a:t>
                      </a:r>
                      <a:endParaRPr lang="ru-RU" sz="1400" dirty="0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795710665"/>
                  </a:ext>
                </a:extLst>
              </a:tr>
              <a:tr h="32629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ГЧП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5880566"/>
                  </a:ext>
                </a:extLst>
              </a:tr>
              <a:tr h="33298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ГЧП, через выплаты ВЗОУ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годовых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 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 </a:t>
                      </a:r>
                      <a:endParaRPr lang="ru-RU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 </a:t>
                      </a:r>
                      <a:endParaRPr lang="ru-RU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2044398392"/>
                  </a:ext>
                </a:extLst>
              </a:tr>
              <a:tr h="188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тенге, вложение инвестора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187 450 000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2015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2017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2018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2018</a:t>
                      </a:r>
                      <a:endParaRPr lang="ru-RU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2019</a:t>
                      </a:r>
                      <a:endParaRPr lang="ru-RU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869548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КИЗ, без гарантии курса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-37 490 000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-37 490 000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-37 490 000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-37 490 000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-37 490 000</a:t>
                      </a:r>
                      <a:endParaRPr lang="ru-RU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-37 490 000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-187 450 000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280603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ВЗОУ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-18 430 000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-18 430 000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-18 430 000</a:t>
                      </a:r>
                      <a:endParaRPr lang="ru-RU" dirty="0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-18 430 000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-18 430 000</a:t>
                      </a:r>
                      <a:endParaRPr lang="ru-RU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-18 430 000</a:t>
                      </a:r>
                      <a:endParaRPr lang="ru-RU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-92 150 000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2938618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ВСЕГО РАСХОДЫ БЮДЖЕТА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187 450 000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-55 920 000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-55 920 000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-55 920 000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-55 920 000</a:t>
                      </a:r>
                      <a:endParaRPr lang="ru-RU"/>
                    </a:p>
                  </a:txBody>
                  <a:tcPr marL="13419" marR="13419" marT="0" marB="0" anchor="ctr"/>
                </a:tc>
                <a:tc hMerge="1"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-55 920 000</a:t>
                      </a:r>
                      <a:endParaRPr lang="ru-RU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-55 920 000</a:t>
                      </a:r>
                      <a:endParaRPr lang="ru-RU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-279 600 000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extLst>
                  <a:ext uri="{0D108BD9-81ED-4DB2-BD59-A6C34878D82A}">
                    <a16:rowId xmlns:a16="http://schemas.microsoft.com/office/drawing/2014/main" xmlns="" val="4090539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4101132"/>
                  </a:ext>
                </a:extLst>
              </a:tr>
              <a:tr h="44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Ставка IRR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15,00%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3419" marR="13419" marT="0" marB="0"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3419" marR="13419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19" marR="1341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17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8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E7420E-DCA6-4103-89B9-4B80762D1122}"/>
              </a:ext>
            </a:extLst>
          </p:cNvPr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899BA03-454A-4CCF-871C-485BF336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6D249-6935-4655-8D4E-69C41A54BCBC}"/>
              </a:ext>
            </a:extLst>
          </p:cNvPr>
          <p:cNvSpPr txBox="1"/>
          <p:nvPr/>
        </p:nvSpPr>
        <p:spPr>
          <a:xfrm>
            <a:off x="897736" y="160035"/>
            <a:ext cx="10434637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Дисконтирование денежных средств, временной фактор</a:t>
            </a:r>
            <a:endParaRPr lang="ru-RU" sz="2400" cap="all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50C84EA-0258-4387-BD9F-DA25F330C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43316"/>
              </p:ext>
            </p:extLst>
          </p:nvPr>
        </p:nvGraphicFramePr>
        <p:xfrm>
          <a:off x="428625" y="1152525"/>
          <a:ext cx="11306174" cy="5483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6340">
                  <a:extLst>
                    <a:ext uri="{9D8B030D-6E8A-4147-A177-3AD203B41FA5}">
                      <a16:colId xmlns:a16="http://schemas.microsoft.com/office/drawing/2014/main" xmlns="" val="2224171785"/>
                    </a:ext>
                  </a:extLst>
                </a:gridCol>
                <a:gridCol w="1023510">
                  <a:extLst>
                    <a:ext uri="{9D8B030D-6E8A-4147-A177-3AD203B41FA5}">
                      <a16:colId xmlns:a16="http://schemas.microsoft.com/office/drawing/2014/main" xmlns="" val="158408418"/>
                    </a:ext>
                  </a:extLst>
                </a:gridCol>
                <a:gridCol w="1237875">
                  <a:extLst>
                    <a:ext uri="{9D8B030D-6E8A-4147-A177-3AD203B41FA5}">
                      <a16:colId xmlns:a16="http://schemas.microsoft.com/office/drawing/2014/main" xmlns="" val="2732497496"/>
                    </a:ext>
                  </a:extLst>
                </a:gridCol>
                <a:gridCol w="1222779">
                  <a:extLst>
                    <a:ext uri="{9D8B030D-6E8A-4147-A177-3AD203B41FA5}">
                      <a16:colId xmlns:a16="http://schemas.microsoft.com/office/drawing/2014/main" xmlns="" val="369892719"/>
                    </a:ext>
                  </a:extLst>
                </a:gridCol>
                <a:gridCol w="1252970">
                  <a:extLst>
                    <a:ext uri="{9D8B030D-6E8A-4147-A177-3AD203B41FA5}">
                      <a16:colId xmlns:a16="http://schemas.microsoft.com/office/drawing/2014/main" xmlns="" val="2705537500"/>
                    </a:ext>
                  </a:extLst>
                </a:gridCol>
                <a:gridCol w="1252970">
                  <a:extLst>
                    <a:ext uri="{9D8B030D-6E8A-4147-A177-3AD203B41FA5}">
                      <a16:colId xmlns:a16="http://schemas.microsoft.com/office/drawing/2014/main" xmlns="" val="2473770634"/>
                    </a:ext>
                  </a:extLst>
                </a:gridCol>
                <a:gridCol w="1221270">
                  <a:extLst>
                    <a:ext uri="{9D8B030D-6E8A-4147-A177-3AD203B41FA5}">
                      <a16:colId xmlns:a16="http://schemas.microsoft.com/office/drawing/2014/main" xmlns="" val="4283799636"/>
                    </a:ext>
                  </a:extLst>
                </a:gridCol>
                <a:gridCol w="1408460">
                  <a:extLst>
                    <a:ext uri="{9D8B030D-6E8A-4147-A177-3AD203B41FA5}">
                      <a16:colId xmlns:a16="http://schemas.microsoft.com/office/drawing/2014/main" xmlns="" val="3037156264"/>
                    </a:ext>
                  </a:extLst>
                </a:gridCol>
              </a:tblGrid>
              <a:tr h="471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Дата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01.08.2015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01.08.2016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01.08.2017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01.08.2018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01.08.2019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01.08.2020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3087821628"/>
                  </a:ext>
                </a:extLst>
              </a:tr>
              <a:tr h="715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Ставка рефинансирования НБ РК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5,50%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5,50%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10,50%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512022717"/>
                  </a:ext>
                </a:extLst>
              </a:tr>
              <a:tr h="227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2639224629"/>
                  </a:ext>
                </a:extLst>
              </a:tr>
              <a:tr h="715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Убыток частного партнера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1020984388"/>
                  </a:ext>
                </a:extLst>
              </a:tr>
              <a:tr h="471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 тенге, вложение инвестора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1 000 000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947 867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818 984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772 183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708 425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649 931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-350 069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3393535660"/>
                  </a:ext>
                </a:extLst>
              </a:tr>
              <a:tr h="234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-35,01%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1366275232"/>
                  </a:ext>
                </a:extLst>
              </a:tr>
              <a:tr h="227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1702811916"/>
                  </a:ext>
                </a:extLst>
              </a:tr>
              <a:tr h="715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Потеря частного партнера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2634947648"/>
                  </a:ext>
                </a:extLst>
              </a:tr>
              <a:tr h="471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 тенге, вложение инвестора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1 000 000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804806381"/>
                  </a:ext>
                </a:extLst>
              </a:tr>
              <a:tr h="340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КИЗ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1 000 000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319379663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Дисконтированный КИЗ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189 573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163 797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154 437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141 685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129 986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779 478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2458582261"/>
                  </a:ext>
                </a:extLst>
              </a:tr>
              <a:tr h="234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Убыток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220 522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3200088326"/>
                  </a:ext>
                </a:extLst>
              </a:tr>
              <a:tr h="234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22,05%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92" marR="57492" marT="0" marB="0" anchor="ctr"/>
                </a:tc>
                <a:extLst>
                  <a:ext uri="{0D108BD9-81ED-4DB2-BD59-A6C34878D82A}">
                    <a16:rowId xmlns:a16="http://schemas.microsoft.com/office/drawing/2014/main" xmlns="" val="3464623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07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E7420E-DCA6-4103-89B9-4B80762D1122}"/>
              </a:ext>
            </a:extLst>
          </p:cNvPr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899BA03-454A-4CCF-871C-485BF336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6D249-6935-4655-8D4E-69C41A54BCBC}"/>
              </a:ext>
            </a:extLst>
          </p:cNvPr>
          <p:cNvSpPr txBox="1"/>
          <p:nvPr/>
        </p:nvSpPr>
        <p:spPr>
          <a:xfrm>
            <a:off x="161926" y="160035"/>
            <a:ext cx="11858624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Дисконтирование денежных средств, временной фактор ПРИ ГЧП</a:t>
            </a:r>
            <a:endParaRPr lang="ru-RU" sz="2400" cap="all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F15FD0F-71DC-4157-BC90-AFFA2D457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90425"/>
              </p:ext>
            </p:extLst>
          </p:nvPr>
        </p:nvGraphicFramePr>
        <p:xfrm>
          <a:off x="533400" y="1247775"/>
          <a:ext cx="11125197" cy="5029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3340">
                  <a:extLst>
                    <a:ext uri="{9D8B030D-6E8A-4147-A177-3AD203B41FA5}">
                      <a16:colId xmlns:a16="http://schemas.microsoft.com/office/drawing/2014/main" xmlns="" val="508214983"/>
                    </a:ext>
                  </a:extLst>
                </a:gridCol>
                <a:gridCol w="1007128">
                  <a:extLst>
                    <a:ext uri="{9D8B030D-6E8A-4147-A177-3AD203B41FA5}">
                      <a16:colId xmlns:a16="http://schemas.microsoft.com/office/drawing/2014/main" xmlns="" val="4225785468"/>
                    </a:ext>
                  </a:extLst>
                </a:gridCol>
                <a:gridCol w="1218060">
                  <a:extLst>
                    <a:ext uri="{9D8B030D-6E8A-4147-A177-3AD203B41FA5}">
                      <a16:colId xmlns:a16="http://schemas.microsoft.com/office/drawing/2014/main" xmlns="" val="2218890722"/>
                    </a:ext>
                  </a:extLst>
                </a:gridCol>
                <a:gridCol w="1203206">
                  <a:extLst>
                    <a:ext uri="{9D8B030D-6E8A-4147-A177-3AD203B41FA5}">
                      <a16:colId xmlns:a16="http://schemas.microsoft.com/office/drawing/2014/main" xmlns="" val="1363522566"/>
                    </a:ext>
                  </a:extLst>
                </a:gridCol>
                <a:gridCol w="1232914">
                  <a:extLst>
                    <a:ext uri="{9D8B030D-6E8A-4147-A177-3AD203B41FA5}">
                      <a16:colId xmlns:a16="http://schemas.microsoft.com/office/drawing/2014/main" xmlns="" val="3945879595"/>
                    </a:ext>
                  </a:extLst>
                </a:gridCol>
                <a:gridCol w="1232914">
                  <a:extLst>
                    <a:ext uri="{9D8B030D-6E8A-4147-A177-3AD203B41FA5}">
                      <a16:colId xmlns:a16="http://schemas.microsoft.com/office/drawing/2014/main" xmlns="" val="3905664400"/>
                    </a:ext>
                  </a:extLst>
                </a:gridCol>
                <a:gridCol w="1201720">
                  <a:extLst>
                    <a:ext uri="{9D8B030D-6E8A-4147-A177-3AD203B41FA5}">
                      <a16:colId xmlns:a16="http://schemas.microsoft.com/office/drawing/2014/main" xmlns="" val="1281520041"/>
                    </a:ext>
                  </a:extLst>
                </a:gridCol>
                <a:gridCol w="1385915">
                  <a:extLst>
                    <a:ext uri="{9D8B030D-6E8A-4147-A177-3AD203B41FA5}">
                      <a16:colId xmlns:a16="http://schemas.microsoft.com/office/drawing/2014/main" xmlns="" val="2699570516"/>
                    </a:ext>
                  </a:extLst>
                </a:gridCol>
              </a:tblGrid>
              <a:tr h="38807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ГЧП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9653"/>
                  </a:ext>
                </a:extLst>
              </a:tr>
              <a:tr h="38807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ГЧП, выплата ВЗОУ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44849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Годы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56089088"/>
                  </a:ext>
                </a:extLst>
              </a:tr>
              <a:tr h="1152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Инвестиция частного партнера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1 000 000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Всего расходы бюджета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65449155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КИЗ, без гарантии курса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-200 000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-1 000 000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96850453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ВЗОУ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-400 000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9196247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ВСЕГО РАСХОДЫ БЮДЖЕТА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1 000 000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-1 400 000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54860635"/>
                  </a:ext>
                </a:extLst>
              </a:tr>
              <a:tr h="384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19321034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Дисконтированный КИЗ+ВЗОУ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-265 403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-229 316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-216 211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-198 359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-181 981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-1 091 270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01271618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1329882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Ставка IRR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12,38%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5002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14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E7420E-DCA6-4103-89B9-4B80762D1122}"/>
              </a:ext>
            </a:extLst>
          </p:cNvPr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899BA03-454A-4CCF-871C-485BF336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6D249-6935-4655-8D4E-69C41A54BCBC}"/>
              </a:ext>
            </a:extLst>
          </p:cNvPr>
          <p:cNvSpPr txBox="1"/>
          <p:nvPr/>
        </p:nvSpPr>
        <p:spPr>
          <a:xfrm>
            <a:off x="161926" y="160035"/>
            <a:ext cx="11858624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Дисконтирование денежных средств, временной фактор ПРИ ГЧП</a:t>
            </a:r>
            <a:endParaRPr lang="ru-RU" sz="2400" cap="all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F15FD0F-71DC-4157-BC90-AFFA2D457134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247775"/>
          <a:ext cx="11125197" cy="5029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3340">
                  <a:extLst>
                    <a:ext uri="{9D8B030D-6E8A-4147-A177-3AD203B41FA5}">
                      <a16:colId xmlns:a16="http://schemas.microsoft.com/office/drawing/2014/main" xmlns="" val="508214983"/>
                    </a:ext>
                  </a:extLst>
                </a:gridCol>
                <a:gridCol w="1007128">
                  <a:extLst>
                    <a:ext uri="{9D8B030D-6E8A-4147-A177-3AD203B41FA5}">
                      <a16:colId xmlns:a16="http://schemas.microsoft.com/office/drawing/2014/main" xmlns="" val="4225785468"/>
                    </a:ext>
                  </a:extLst>
                </a:gridCol>
                <a:gridCol w="1218060">
                  <a:extLst>
                    <a:ext uri="{9D8B030D-6E8A-4147-A177-3AD203B41FA5}">
                      <a16:colId xmlns:a16="http://schemas.microsoft.com/office/drawing/2014/main" xmlns="" val="2218890722"/>
                    </a:ext>
                  </a:extLst>
                </a:gridCol>
                <a:gridCol w="1203206">
                  <a:extLst>
                    <a:ext uri="{9D8B030D-6E8A-4147-A177-3AD203B41FA5}">
                      <a16:colId xmlns:a16="http://schemas.microsoft.com/office/drawing/2014/main" xmlns="" val="1363522566"/>
                    </a:ext>
                  </a:extLst>
                </a:gridCol>
                <a:gridCol w="1232914">
                  <a:extLst>
                    <a:ext uri="{9D8B030D-6E8A-4147-A177-3AD203B41FA5}">
                      <a16:colId xmlns:a16="http://schemas.microsoft.com/office/drawing/2014/main" xmlns="" val="3945879595"/>
                    </a:ext>
                  </a:extLst>
                </a:gridCol>
                <a:gridCol w="1232914">
                  <a:extLst>
                    <a:ext uri="{9D8B030D-6E8A-4147-A177-3AD203B41FA5}">
                      <a16:colId xmlns:a16="http://schemas.microsoft.com/office/drawing/2014/main" xmlns="" val="3905664400"/>
                    </a:ext>
                  </a:extLst>
                </a:gridCol>
                <a:gridCol w="1201720">
                  <a:extLst>
                    <a:ext uri="{9D8B030D-6E8A-4147-A177-3AD203B41FA5}">
                      <a16:colId xmlns:a16="http://schemas.microsoft.com/office/drawing/2014/main" xmlns="" val="1281520041"/>
                    </a:ext>
                  </a:extLst>
                </a:gridCol>
                <a:gridCol w="1385915">
                  <a:extLst>
                    <a:ext uri="{9D8B030D-6E8A-4147-A177-3AD203B41FA5}">
                      <a16:colId xmlns:a16="http://schemas.microsoft.com/office/drawing/2014/main" xmlns="" val="2699570516"/>
                    </a:ext>
                  </a:extLst>
                </a:gridCol>
              </a:tblGrid>
              <a:tr h="38807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ГЧП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9653"/>
                  </a:ext>
                </a:extLst>
              </a:tr>
              <a:tr h="38807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ГЧП, выплата ВЗОУ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44849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Годы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56089088"/>
                  </a:ext>
                </a:extLst>
              </a:tr>
              <a:tr h="1152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Инвестиция частного партнера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1 000 000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Всего расходы бюджета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65449155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КИЗ, без гарантии курса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-200 000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-1 000 000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96850453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ВЗОУ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-400 000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9196247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ВСЕГО РАСХОДЫ БЮДЖЕТА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1 000 000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-1 400 000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54860635"/>
                  </a:ext>
                </a:extLst>
              </a:tr>
              <a:tr h="384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19321034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Дисконтированный КИЗ+ВЗОУ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-265 403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-229 316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-216 211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-198 359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-181 981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-1 091 270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01271618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1329882"/>
                  </a:ext>
                </a:extLst>
              </a:tr>
              <a:tr h="388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Ставка IRR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12,38%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5002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59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E7420E-DCA6-4103-89B9-4B80762D1122}"/>
              </a:ext>
            </a:extLst>
          </p:cNvPr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899BA03-454A-4CCF-871C-485BF336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6D249-6935-4655-8D4E-69C41A54BCBC}"/>
              </a:ext>
            </a:extLst>
          </p:cNvPr>
          <p:cNvSpPr txBox="1"/>
          <p:nvPr/>
        </p:nvSpPr>
        <p:spPr>
          <a:xfrm>
            <a:off x="161926" y="160035"/>
            <a:ext cx="11858624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КУРСОВАЯ РАЗНИЦА ПРОЕКТА ГЧП</a:t>
            </a:r>
            <a:endParaRPr lang="ru-RU" sz="2400" cap="all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28F3972-6C37-48D3-8F7C-906F46B18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725282"/>
              </p:ext>
            </p:extLst>
          </p:nvPr>
        </p:nvGraphicFramePr>
        <p:xfrm>
          <a:off x="476250" y="1123949"/>
          <a:ext cx="11315701" cy="5695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5019">
                  <a:extLst>
                    <a:ext uri="{9D8B030D-6E8A-4147-A177-3AD203B41FA5}">
                      <a16:colId xmlns:a16="http://schemas.microsoft.com/office/drawing/2014/main" xmlns="" val="801015487"/>
                    </a:ext>
                  </a:extLst>
                </a:gridCol>
                <a:gridCol w="1169756">
                  <a:extLst>
                    <a:ext uri="{9D8B030D-6E8A-4147-A177-3AD203B41FA5}">
                      <a16:colId xmlns:a16="http://schemas.microsoft.com/office/drawing/2014/main" xmlns="" val="2771866294"/>
                    </a:ext>
                  </a:extLst>
                </a:gridCol>
                <a:gridCol w="195715">
                  <a:extLst>
                    <a:ext uri="{9D8B030D-6E8A-4147-A177-3AD203B41FA5}">
                      <a16:colId xmlns:a16="http://schemas.microsoft.com/office/drawing/2014/main" xmlns="" val="1348568452"/>
                    </a:ext>
                  </a:extLst>
                </a:gridCol>
                <a:gridCol w="937760">
                  <a:extLst>
                    <a:ext uri="{9D8B030D-6E8A-4147-A177-3AD203B41FA5}">
                      <a16:colId xmlns:a16="http://schemas.microsoft.com/office/drawing/2014/main" xmlns="" val="1704358892"/>
                    </a:ext>
                  </a:extLst>
                </a:gridCol>
                <a:gridCol w="171450">
                  <a:extLst>
                    <a:ext uri="{9D8B030D-6E8A-4147-A177-3AD203B41FA5}">
                      <a16:colId xmlns:a16="http://schemas.microsoft.com/office/drawing/2014/main" xmlns="" val="2610288771"/>
                    </a:ext>
                  </a:extLst>
                </a:gridCol>
                <a:gridCol w="298492">
                  <a:extLst>
                    <a:ext uri="{9D8B030D-6E8A-4147-A177-3AD203B41FA5}">
                      <a16:colId xmlns:a16="http://schemas.microsoft.com/office/drawing/2014/main" xmlns="" val="69883052"/>
                    </a:ext>
                  </a:extLst>
                </a:gridCol>
                <a:gridCol w="663533">
                  <a:extLst>
                    <a:ext uri="{9D8B030D-6E8A-4147-A177-3AD203B41FA5}">
                      <a16:colId xmlns:a16="http://schemas.microsoft.com/office/drawing/2014/main" xmlns="" val="3613249419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xmlns="" val="3078291388"/>
                    </a:ext>
                  </a:extLst>
                </a:gridCol>
                <a:gridCol w="332466">
                  <a:extLst>
                    <a:ext uri="{9D8B030D-6E8A-4147-A177-3AD203B41FA5}">
                      <a16:colId xmlns:a16="http://schemas.microsoft.com/office/drawing/2014/main" xmlns="" val="2034186338"/>
                    </a:ext>
                  </a:extLst>
                </a:gridCol>
                <a:gridCol w="620034">
                  <a:extLst>
                    <a:ext uri="{9D8B030D-6E8A-4147-A177-3AD203B41FA5}">
                      <a16:colId xmlns:a16="http://schemas.microsoft.com/office/drawing/2014/main" xmlns="" val="3559054450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xmlns="" val="2339990162"/>
                    </a:ext>
                  </a:extLst>
                </a:gridCol>
                <a:gridCol w="251064">
                  <a:extLst>
                    <a:ext uri="{9D8B030D-6E8A-4147-A177-3AD203B41FA5}">
                      <a16:colId xmlns:a16="http://schemas.microsoft.com/office/drawing/2014/main" xmlns="" val="2996059039"/>
                    </a:ext>
                  </a:extLst>
                </a:gridCol>
                <a:gridCol w="796686">
                  <a:extLst>
                    <a:ext uri="{9D8B030D-6E8A-4147-A177-3AD203B41FA5}">
                      <a16:colId xmlns:a16="http://schemas.microsoft.com/office/drawing/2014/main" xmlns="" val="342607359"/>
                    </a:ext>
                  </a:extLst>
                </a:gridCol>
                <a:gridCol w="245013">
                  <a:extLst>
                    <a:ext uri="{9D8B030D-6E8A-4147-A177-3AD203B41FA5}">
                      <a16:colId xmlns:a16="http://schemas.microsoft.com/office/drawing/2014/main" xmlns="" val="2539534755"/>
                    </a:ext>
                  </a:extLst>
                </a:gridCol>
                <a:gridCol w="1155056">
                  <a:extLst>
                    <a:ext uri="{9D8B030D-6E8A-4147-A177-3AD203B41FA5}">
                      <a16:colId xmlns:a16="http://schemas.microsoft.com/office/drawing/2014/main" xmlns="" val="1787412401"/>
                    </a:ext>
                  </a:extLst>
                </a:gridCol>
                <a:gridCol w="1266932">
                  <a:extLst>
                    <a:ext uri="{9D8B030D-6E8A-4147-A177-3AD203B41FA5}">
                      <a16:colId xmlns:a16="http://schemas.microsoft.com/office/drawing/2014/main" xmlns="" val="2330863545"/>
                    </a:ext>
                  </a:extLst>
                </a:gridCol>
              </a:tblGrid>
              <a:tr h="203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тыс. тенге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курс USD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тыс. </a:t>
                      </a:r>
                      <a:r>
                        <a:rPr lang="en-US" sz="1400">
                          <a:effectLst/>
                        </a:rPr>
                        <a:t>USD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тыс. </a:t>
                      </a:r>
                      <a:r>
                        <a:rPr lang="en-US" sz="1400">
                          <a:effectLst/>
                        </a:rPr>
                        <a:t>USD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3403453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денежных средств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1 000 000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2 392,344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2 392,344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1562409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1440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Годы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2970491988"/>
                  </a:ext>
                </a:extLst>
              </a:tr>
              <a:tr h="203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Курс </a:t>
                      </a:r>
                      <a:r>
                        <a:rPr lang="en-US" sz="1400" dirty="0">
                          <a:effectLst/>
                        </a:rPr>
                        <a:t>USD</a:t>
                      </a:r>
                      <a:r>
                        <a:rPr lang="ru-RU" sz="1400" dirty="0">
                          <a:effectLst/>
                        </a:rPr>
                        <a:t> к тенге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462,8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499,0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535,2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535,2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571,5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571,5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607,7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607,7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643,9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643,9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3231968286"/>
                  </a:ext>
                </a:extLst>
              </a:tr>
              <a:tr h="203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ВСЕГО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1 000 000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-280 000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-280 000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-1 400 000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1602560515"/>
                  </a:ext>
                </a:extLst>
              </a:tr>
              <a:tr h="203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денег в USD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561,1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523,1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523,1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490,0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490,0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460,8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460,8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434,9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434,9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2 469,8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3310190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прибыль в USD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прибыль в USD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77,5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3292526527"/>
                  </a:ext>
                </a:extLst>
              </a:tr>
              <a:tr h="203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3,14%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3496858412"/>
                  </a:ext>
                </a:extLst>
              </a:tr>
              <a:tr h="0">
                <a:tc gridSpan="1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Для обеспечения доходности инвестору без курсовой разницы необходимо обеспечить доходность IRR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21,00%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2384566001"/>
                  </a:ext>
                </a:extLst>
              </a:tr>
              <a:tr h="164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562606"/>
                  </a:ext>
                </a:extLst>
              </a:tr>
              <a:tr h="203632">
                <a:tc gridSpan="1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Гарантия курсовой разницы частному партнеру без ВЗОУ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5508232"/>
                  </a:ext>
                </a:extLst>
              </a:tr>
              <a:tr h="203632">
                <a:tc gridSpan="1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ГЧП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1693579"/>
                  </a:ext>
                </a:extLst>
              </a:tr>
              <a:tr h="20363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ГЧП, выплата ВЗОУ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15%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годовых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годовых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годовых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2389848959"/>
                  </a:ext>
                </a:extLst>
              </a:tr>
              <a:tr h="203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Годы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2 021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2 022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2 023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2 024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2 025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2 026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2 026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1399580331"/>
                  </a:ext>
                </a:extLst>
              </a:tr>
              <a:tr h="622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Инвестиция частного партнера в USD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1 000 000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Всего расходы бюджета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3043802627"/>
                  </a:ext>
                </a:extLst>
              </a:tr>
              <a:tr h="203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КИЗ, без гарантии курса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-1 000 000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2403834142"/>
                  </a:ext>
                </a:extLst>
              </a:tr>
              <a:tr h="203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ВЗОУ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1858093872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ВСЕГО РАСХОДЫ БЮДЖЕТА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418 000 000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-92 566 933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-92 566 933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-99 808 248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-99 808 248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-99 808 248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-107 049 562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-107 049 562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-107 049 562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-114 290 876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-114 290 876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-114 290 876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-121 532 190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-121 532 190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-535 247 810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extLst>
                  <a:ext uri="{0D108BD9-81ED-4DB2-BD59-A6C34878D82A}">
                    <a16:rowId xmlns:a16="http://schemas.microsoft.com/office/drawing/2014/main" xmlns="" val="1312024111"/>
                  </a:ext>
                </a:extLst>
              </a:tr>
              <a:tr h="1975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8065509"/>
                  </a:ext>
                </a:extLst>
              </a:tr>
              <a:tr h="203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IRR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8,43%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25" marR="480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6578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90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E7420E-DCA6-4103-89B9-4B80762D1122}"/>
              </a:ext>
            </a:extLst>
          </p:cNvPr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899BA03-454A-4CCF-871C-485BF336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6D249-6935-4655-8D4E-69C41A54BCBC}"/>
              </a:ext>
            </a:extLst>
          </p:cNvPr>
          <p:cNvSpPr txBox="1"/>
          <p:nvPr/>
        </p:nvSpPr>
        <p:spPr>
          <a:xfrm>
            <a:off x="161926" y="160035"/>
            <a:ext cx="11858624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КОМПЕНСАЦИЯ ИНВЕСТИЦИОННЫХ ЗАТРАТ ИЗ БЮДЖЕТА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9C7DD0-2371-4E48-9C3A-41F5153CBAA9}"/>
              </a:ext>
            </a:extLst>
          </p:cNvPr>
          <p:cNvSpPr txBox="1"/>
          <p:nvPr/>
        </p:nvSpPr>
        <p:spPr>
          <a:xfrm>
            <a:off x="1228724" y="1286069"/>
            <a:ext cx="9725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kern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 некоторых вопросах планирования и реализации проектов </a:t>
            </a:r>
          </a:p>
          <a:p>
            <a:pPr algn="ctr"/>
            <a:r>
              <a:rPr lang="ru-RU" sz="1800" b="1" kern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государственно-частного партнерства, 725 правила ГЧП.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9A43AC-D805-42D6-8C5B-71438F771BE7}"/>
              </a:ext>
            </a:extLst>
          </p:cNvPr>
          <p:cNvSpPr txBox="1"/>
          <p:nvPr/>
        </p:nvSpPr>
        <p:spPr>
          <a:xfrm>
            <a:off x="542925" y="2155522"/>
            <a:ext cx="11096625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2495"/>
              </a:lnSpc>
              <a:spcBef>
                <a:spcPts val="1440"/>
              </a:spcBef>
              <a:spcAft>
                <a:spcPts val="865"/>
              </a:spcAft>
            </a:pPr>
            <a:r>
              <a:rPr lang="ru-RU" sz="2000" b="0" dirty="0">
                <a:solidFill>
                  <a:srgbClr val="1E1E1E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2. Определение стоимости создания и (или) реконструкции объекта ГЧП</a:t>
            </a:r>
            <a:endParaRPr lang="ru-RU" sz="11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1800"/>
              </a:spcAft>
            </a:pPr>
            <a:r>
              <a:rPr lang="ru-RU" sz="1800" spc="5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8. На стадии планирования проекта ГЧП стоимость создания и (или) реконструкции объекта ГЧП определяется как сумма всех расходов субъектов ГЧП, произведенных с целью создания новых и (или) изменения существующих объектов по проектам ГЧП: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КОМПЕНСАЦИЯ ВСЕХ ЗАТРАТ ОБХОДИТСЯ ОЧЕНЬ ЗАТРАТНО ДЛЯ БЮДЖЕТА И ПРЕДЛАГАЮ ОТКАЗАТЬСЯ ОТ КОМПЕНСАЦИИ ВСЕХ ЗАТРАТ.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ВМЕСТО ВСЕГО ЭТОГО ПРЕДЛАГАЮ ВЫДАТЬ ЧАСТНОМУ ПАРТНЕРУ ВОЗНАГРАЖДЕНИЕ ЗА ОСУЩЕСТВЛЕНИЯ УПРАВЛЕНИЯ НЕ ПРЕВЫШАЮЩУЮ – </a:t>
            </a:r>
            <a:r>
              <a:rPr lang="ru-RU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10-15%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69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1461</Words>
  <Application>Microsoft Office PowerPoint</Application>
  <PresentationFormat>Произвольный</PresentationFormat>
  <Paragraphs>596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Office Theme</vt:lpstr>
      <vt:lpstr>«О дискредитированности ГЧП в Казахстане»  СЕССИЯ: «Первая пятилетка Закона о ГЧП, становление нормативной базы»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k.dan77@mail.ru</cp:lastModifiedBy>
  <cp:revision>11</cp:revision>
  <dcterms:created xsi:type="dcterms:W3CDTF">2020-10-14T05:30:35Z</dcterms:created>
  <dcterms:modified xsi:type="dcterms:W3CDTF">2020-10-14T15:34:00Z</dcterms:modified>
</cp:coreProperties>
</file>